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audio/wav" Extension="wav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9.pn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28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360" y="444089"/>
            <a:ext cx="746207" cy="98593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91769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7985449" y="4123186"/>
            <a:ext cx="2057711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8" name="AutoShape 8"/>
          <p:cNvSpPr/>
          <p:nvPr/>
        </p:nvSpPr>
        <p:spPr>
          <a:xfrm>
            <a:off x="5927738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5449" y="8232395"/>
            <a:ext cx="4115421" cy="2054605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158581" y="4123186"/>
            <a:ext cx="4129419" cy="2054605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11" name="AutoShape 11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12" name="AutoShape 12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58581" y="6174297"/>
            <a:ext cx="4129419" cy="41024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58581" y="0"/>
            <a:ext cx="4129419" cy="41231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3160" y="4123186"/>
            <a:ext cx="4115421" cy="410222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1697" y="8225407"/>
            <a:ext cx="4143752" cy="20615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5449" y="6174297"/>
            <a:ext cx="2057711" cy="20580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3160" y="1951243"/>
            <a:ext cx="4115421" cy="217194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681780" y="1034291"/>
            <a:ext cx="849191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57"/>
              </a:lnSpc>
              <a:spcBef>
                <a:spcPct val="0"/>
              </a:spcBef>
            </a:pPr>
            <a:r>
              <a:rPr lang="en-US" sz="4199" dirty="0">
                <a:solidFill>
                  <a:srgbClr val="DF682D"/>
                </a:solidFill>
                <a:latin typeface="HK Grotesk Bold Bold"/>
              </a:rPr>
              <a:t>"</a:t>
            </a:r>
            <a:r>
              <a:rPr lang="en-US" sz="4199" dirty="0" err="1">
                <a:solidFill>
                  <a:srgbClr val="DF682D"/>
                </a:solidFill>
                <a:latin typeface="HK Grotesk Bold Bold"/>
              </a:rPr>
              <a:t>Наш</a:t>
            </a:r>
            <a:r>
              <a:rPr lang="en-US" sz="4199" dirty="0">
                <a:solidFill>
                  <a:srgbClr val="DF682D"/>
                </a:solidFill>
                <a:latin typeface="HK Grotesk Bold Bold"/>
              </a:rPr>
              <a:t> </a:t>
            </a:r>
            <a:r>
              <a:rPr lang="en-US" sz="4199" dirty="0" err="1">
                <a:solidFill>
                  <a:srgbClr val="DF682D"/>
                </a:solidFill>
                <a:latin typeface="HK Grotesk Bold Bold"/>
              </a:rPr>
              <a:t>клуб</a:t>
            </a:r>
            <a:r>
              <a:rPr lang="en-US" sz="4199" dirty="0">
                <a:solidFill>
                  <a:srgbClr val="DF682D"/>
                </a:solidFill>
                <a:latin typeface="HK Grotesk Bold Bold"/>
              </a:rPr>
              <a:t> "</a:t>
            </a:r>
            <a:r>
              <a:rPr lang="en-US" sz="4199" dirty="0" err="1">
                <a:solidFill>
                  <a:srgbClr val="DF682D"/>
                </a:solidFill>
                <a:latin typeface="HK Grotesk Bold Bold"/>
              </a:rPr>
              <a:t>Чемпион</a:t>
            </a:r>
            <a:r>
              <a:rPr lang="en-US" sz="4199" dirty="0">
                <a:solidFill>
                  <a:srgbClr val="DF682D"/>
                </a:solidFill>
                <a:latin typeface="HK Grotesk Bold Bold"/>
              </a:rPr>
              <a:t>"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7125" y="2171700"/>
            <a:ext cx="8491916" cy="411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2"/>
              </a:lnSpc>
            </a:pPr>
            <a:r>
              <a:rPr lang="en-US" sz="2800" dirty="0" err="1">
                <a:solidFill>
                  <a:srgbClr val="191769"/>
                </a:solidFill>
                <a:latin typeface="HK Grotesk Bold Bold"/>
              </a:rPr>
              <a:t>Мурманская</a:t>
            </a:r>
            <a:r>
              <a:rPr lang="en-US" sz="2800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2800" dirty="0" err="1">
                <a:solidFill>
                  <a:srgbClr val="191769"/>
                </a:solidFill>
                <a:latin typeface="HK Grotesk Bold Bold"/>
              </a:rPr>
              <a:t>область</a:t>
            </a:r>
            <a:endParaRPr lang="en-US" sz="2800" dirty="0">
              <a:solidFill>
                <a:srgbClr val="191769"/>
              </a:solidFill>
              <a:latin typeface="HK Grotesk Bold Bold"/>
            </a:endParaRPr>
          </a:p>
          <a:p>
            <a:pPr>
              <a:lnSpc>
                <a:spcPts val="2771"/>
              </a:lnSpc>
            </a:pPr>
            <a:r>
              <a:rPr lang="en-US" sz="2800" dirty="0" err="1">
                <a:solidFill>
                  <a:srgbClr val="191769"/>
                </a:solidFill>
                <a:latin typeface="HK Grotesk Bold Bold"/>
              </a:rPr>
              <a:t>г.Заозерск</a:t>
            </a:r>
            <a:endParaRPr lang="en-US" sz="2800" dirty="0">
              <a:solidFill>
                <a:srgbClr val="191769"/>
              </a:solidFill>
              <a:latin typeface="HK Grotesk Bold Bold"/>
            </a:endParaRPr>
          </a:p>
          <a:p>
            <a:pPr>
              <a:lnSpc>
                <a:spcPts val="2771"/>
              </a:lnSpc>
            </a:pPr>
            <a:endParaRPr dirty="0"/>
          </a:p>
          <a:p>
            <a:pPr>
              <a:lnSpc>
                <a:spcPts val="2771"/>
              </a:lnSpc>
            </a:pP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Муниципальное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общеобразовательное</a:t>
            </a:r>
            <a:endParaRPr lang="en-US" sz="2799" dirty="0">
              <a:solidFill>
                <a:srgbClr val="191769"/>
              </a:solidFill>
              <a:latin typeface="HK Grotesk Bold Bold"/>
            </a:endParaRPr>
          </a:p>
          <a:p>
            <a:pPr>
              <a:lnSpc>
                <a:spcPts val="2771"/>
              </a:lnSpc>
            </a:pP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учреждение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</a:t>
            </a:r>
          </a:p>
          <a:p>
            <a:pPr>
              <a:lnSpc>
                <a:spcPts val="2771"/>
              </a:lnSpc>
            </a:pP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"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Средняя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общеобразовательная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школа</a:t>
            </a:r>
            <a:endParaRPr lang="en-US" sz="2799" dirty="0">
              <a:solidFill>
                <a:srgbClr val="191769"/>
              </a:solidFill>
              <a:latin typeface="HK Grotesk Bold Bold"/>
            </a:endParaRPr>
          </a:p>
          <a:p>
            <a:pPr>
              <a:lnSpc>
                <a:spcPts val="2771"/>
              </a:lnSpc>
            </a:pP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№ 289 с 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углубленным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изучением</a:t>
            </a:r>
            <a:endParaRPr lang="en-US" sz="2799" dirty="0">
              <a:solidFill>
                <a:srgbClr val="191769"/>
              </a:solidFill>
              <a:latin typeface="HK Grotesk Bold Bold"/>
            </a:endParaRPr>
          </a:p>
          <a:p>
            <a:pPr>
              <a:lnSpc>
                <a:spcPts val="2771"/>
              </a:lnSpc>
            </a:pP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отдельных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предметов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"</a:t>
            </a:r>
          </a:p>
          <a:p>
            <a:pPr>
              <a:lnSpc>
                <a:spcPts val="2771"/>
              </a:lnSpc>
            </a:pPr>
            <a:endParaRPr dirty="0"/>
          </a:p>
          <a:p>
            <a:pPr>
              <a:lnSpc>
                <a:spcPts val="2771"/>
              </a:lnSpc>
            </a:pPr>
            <a:r>
              <a:rPr lang="en-US" sz="2799" dirty="0" err="1">
                <a:solidFill>
                  <a:srgbClr val="DF682D"/>
                </a:solidFill>
                <a:latin typeface="HK Grotesk Bold Bold"/>
              </a:rPr>
              <a:t>Руководитель</a:t>
            </a:r>
            <a:r>
              <a:rPr lang="en-US" sz="2799" dirty="0">
                <a:solidFill>
                  <a:srgbClr val="DF682D"/>
                </a:solidFill>
                <a:latin typeface="HK Grotesk Bold Bold"/>
              </a:rPr>
              <a:t> ШСК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-</a:t>
            </a:r>
          </a:p>
          <a:p>
            <a:pPr>
              <a:lnSpc>
                <a:spcPts val="2771"/>
              </a:lnSpc>
            </a:pP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Никитина</a:t>
            </a:r>
            <a:r>
              <a:rPr lang="en-US" sz="2799" dirty="0">
                <a:solidFill>
                  <a:srgbClr val="191769"/>
                </a:solidFill>
                <a:latin typeface="HK Grotesk Bold Bold"/>
              </a:rPr>
              <a:t> Марина</a:t>
            </a:r>
          </a:p>
          <a:p>
            <a:pPr marL="0" lvl="0" indent="0" algn="l">
              <a:lnSpc>
                <a:spcPts val="2772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191769"/>
                </a:solidFill>
                <a:latin typeface="HK Grotesk Bold Bold"/>
              </a:rPr>
              <a:t>Анатольевна</a:t>
            </a:r>
            <a:endParaRPr lang="en-US" sz="2799" dirty="0">
              <a:solidFill>
                <a:srgbClr val="191769"/>
              </a:solidFill>
              <a:latin typeface="HK Grotesk Bold Bold"/>
            </a:endParaRPr>
          </a:p>
        </p:txBody>
      </p: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29285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62046"/>
            <a:ext cx="5141112" cy="6211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2547" y="2859728"/>
            <a:ext cx="3881501" cy="47389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92534" y="291145"/>
            <a:ext cx="3689281" cy="3826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86781">
            <a:off x="4629831" y="729055"/>
            <a:ext cx="5337519" cy="45295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53230">
            <a:off x="13402106" y="3206234"/>
            <a:ext cx="4759419" cy="3573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62844">
            <a:off x="4746113" y="4514680"/>
            <a:ext cx="4466844" cy="33501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45193" y="7816612"/>
            <a:ext cx="6705997" cy="227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45"/>
              </a:lnSpc>
              <a:spcBef>
                <a:spcPts val="2283"/>
              </a:spcBef>
            </a:pPr>
            <a:r>
              <a:rPr lang="en-US" sz="2100">
                <a:solidFill>
                  <a:srgbClr val="191769"/>
                </a:solidFill>
                <a:latin typeface="HK Grotesk Bold"/>
              </a:rPr>
              <a:t>Баскетбольные, волейбольные, футбольные мячи, лыжные палки, ботинки, лыжи, скакалки, гимнастические палки, инвентарь для бадминтона, скакалки, клюшки для флорбола, гантели, медболы, ракетки для настольного тенниса, обручи, наборы для шахмат и шашек, пневматические винтовки и др.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45444" y="8008560"/>
            <a:ext cx="5493126" cy="152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45"/>
              </a:lnSpc>
              <a:spcBef>
                <a:spcPts val="2283"/>
              </a:spcBef>
            </a:pPr>
            <a:r>
              <a:rPr lang="en-US" sz="2100">
                <a:solidFill>
                  <a:srgbClr val="FFFFFF"/>
                </a:solidFill>
                <a:latin typeface="HK Grotesk Bold"/>
              </a:rPr>
              <a:t>Шведские стенки, маты, козел гимнастический, канат, турники для подтягивания, теннисные столы, щиты для метания в цель, шахматные столы и др.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4060" y="711645"/>
            <a:ext cx="5201892" cy="104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09"/>
              </a:lnSpc>
              <a:spcBef>
                <a:spcPct val="0"/>
              </a:spcBef>
            </a:pPr>
            <a:r>
              <a:rPr lang="en-US" sz="3702" u="sng" spc="-92">
                <a:solidFill>
                  <a:srgbClr val="2F455A"/>
                </a:solidFill>
                <a:latin typeface="HK Grotesk Bold Bold"/>
              </a:rPr>
              <a:t>Обеспеченность спортивным инвентарем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42079" y="711645"/>
            <a:ext cx="3631970" cy="104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09"/>
              </a:lnSpc>
              <a:spcBef>
                <a:spcPct val="0"/>
              </a:spcBef>
            </a:pPr>
            <a:r>
              <a:rPr lang="en-US" sz="3702" u="sng" spc="-92">
                <a:solidFill>
                  <a:srgbClr val="FFFFFF"/>
                </a:solidFill>
                <a:latin typeface="HK Grotesk Bold Bold"/>
              </a:rPr>
              <a:t>Наличие оборудования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9395" y="291145"/>
            <a:ext cx="2170956" cy="1220988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77225"/>
            <a:ext cx="16938129" cy="9009775"/>
          </a:xfrm>
          <a:prstGeom prst="rect">
            <a:avLst/>
          </a:prstGeom>
          <a:solidFill>
            <a:srgbClr val="FDCBD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9638" y="5782112"/>
            <a:ext cx="4533092" cy="38387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1845" y="4601803"/>
            <a:ext cx="3764311" cy="50190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76853" y="6201654"/>
            <a:ext cx="4558973" cy="34192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88952" y="157045"/>
            <a:ext cx="1991716" cy="11201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8746" y="4601803"/>
            <a:ext cx="4137409" cy="501908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31581" y="2012386"/>
            <a:ext cx="8812731" cy="67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5600" spc="-140">
                <a:solidFill>
                  <a:srgbClr val="191769"/>
                </a:solidFill>
                <a:latin typeface="HK Grotesk Bold Bold"/>
              </a:rPr>
              <a:t>Социальное партнерство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787238" y="2964310"/>
            <a:ext cx="4150891" cy="2324121"/>
            <a:chOff x="0" y="0"/>
            <a:chExt cx="5534521" cy="309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8575"/>
              <a:ext cx="5534521" cy="2031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en-US" sz="3600" u="sng" spc="-89">
                  <a:solidFill>
                    <a:srgbClr val="191769"/>
                  </a:solidFill>
                  <a:latin typeface="HK Grotesk Bold Bold"/>
                </a:rPr>
                <a:t>Детско-юношеская спортивная школа г.Заозерск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736560"/>
              <a:ext cx="5534521" cy="36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0"/>
                </a:lnSpc>
                <a:spcBef>
                  <a:spcPts val="1739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71070" y="2964310"/>
            <a:ext cx="5005783" cy="2324121"/>
            <a:chOff x="0" y="0"/>
            <a:chExt cx="6674378" cy="309882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8575"/>
              <a:ext cx="6674378" cy="2031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en-US" sz="3600" u="sng" spc="-89">
                  <a:solidFill>
                    <a:srgbClr val="191769"/>
                  </a:solidFill>
                  <a:latin typeface="HK Grotesk Bold Bold"/>
                </a:rPr>
                <a:t>Центр дополнительного образования детей г.Заозерск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736560"/>
              <a:ext cx="6674378" cy="36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0"/>
                </a:lnSpc>
                <a:spcBef>
                  <a:spcPts val="1739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15995" y="2964310"/>
            <a:ext cx="4955496" cy="2825544"/>
            <a:chOff x="0" y="0"/>
            <a:chExt cx="6607328" cy="376739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8575"/>
              <a:ext cx="6607328" cy="2700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en-US" sz="3600" u="sng" spc="-89">
                  <a:solidFill>
                    <a:srgbClr val="191769"/>
                  </a:solidFill>
                  <a:latin typeface="HK Grotesk Bold Bold"/>
                </a:rPr>
                <a:t>Центр культуры и библиотечного обслуживания г.Заозерск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405124"/>
              <a:ext cx="6607328" cy="36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0"/>
                </a:lnSpc>
                <a:spcBef>
                  <a:spcPts val="1739"/>
                </a:spcBef>
              </a:pPr>
              <a:endParaRPr/>
            </a:p>
          </p:txBody>
        </p:sp>
      </p:grp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77830" y="4023668"/>
            <a:ext cx="2710170" cy="2749772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3" name="AutoShape 3"/>
          <p:cNvSpPr/>
          <p:nvPr/>
        </p:nvSpPr>
        <p:spPr>
          <a:xfrm>
            <a:off x="11104965" y="6778644"/>
            <a:ext cx="1762695" cy="3508356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67660" y="4023668"/>
            <a:ext cx="2710170" cy="62633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7830" y="0"/>
            <a:ext cx="2710170" cy="4023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7830" y="6778644"/>
            <a:ext cx="2710170" cy="35083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4" y="6773440"/>
            <a:ext cx="2616795" cy="35135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4" y="0"/>
            <a:ext cx="4371357" cy="67786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67660" y="0"/>
            <a:ext cx="2710170" cy="40236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79144" y="1674621"/>
            <a:ext cx="7717159" cy="133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5600" spc="-140">
                <a:solidFill>
                  <a:srgbClr val="191769"/>
                </a:solidFill>
                <a:latin typeface="HK Grotesk Bold Bold"/>
              </a:rPr>
              <a:t>Наша особенность</a:t>
            </a:r>
          </a:p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5600" spc="-140">
                <a:solidFill>
                  <a:srgbClr val="191769"/>
                </a:solidFill>
                <a:latin typeface="HK Grotesk Bold Bold"/>
              </a:rPr>
              <a:t>ШСК "Чемпион" - это: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9144" y="3346460"/>
            <a:ext cx="5697912" cy="7845415"/>
            <a:chOff x="0" y="-57149"/>
            <a:chExt cx="7597216" cy="10460553"/>
          </a:xfrm>
        </p:grpSpPr>
        <p:sp>
          <p:nvSpPr>
            <p:cNvPr id="12" name="TextBox 12"/>
            <p:cNvSpPr txBox="1"/>
            <p:nvPr/>
          </p:nvSpPr>
          <p:spPr>
            <a:xfrm>
              <a:off x="27817" y="-57149"/>
              <a:ext cx="7569399" cy="9887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 spc="-70" dirty="0" err="1">
                  <a:latin typeface="HK Grotesk Bold"/>
                </a:rPr>
                <a:t>Центр</a:t>
              </a:r>
              <a:r>
                <a:rPr lang="en-US" sz="2800" spc="-70" dirty="0">
                  <a:latin typeface="HK Grotesk Bold"/>
                </a:rPr>
                <a:t> </a:t>
              </a:r>
              <a:r>
                <a:rPr lang="en-US" sz="2800" spc="-70" dirty="0" err="1">
                  <a:latin typeface="HK Grotesk Bold"/>
                </a:rPr>
                <a:t>развития</a:t>
              </a:r>
              <a:r>
                <a:rPr lang="en-US" sz="2800" spc="-70" dirty="0">
                  <a:latin typeface="HK Grotesk Bold"/>
                </a:rPr>
                <a:t> </a:t>
              </a:r>
              <a:r>
                <a:rPr lang="en-US" sz="2800" spc="-70" dirty="0" err="1">
                  <a:latin typeface="HK Grotesk Bold"/>
                </a:rPr>
                <a:t>массового</a:t>
              </a:r>
              <a:r>
                <a:rPr lang="en-US" sz="2800" spc="-70" dirty="0">
                  <a:latin typeface="HK Grotesk Bold"/>
                </a:rPr>
                <a:t> </a:t>
              </a:r>
              <a:r>
                <a:rPr lang="en-US" sz="2800" spc="-70" dirty="0" err="1">
                  <a:latin typeface="HK Grotesk Bold"/>
                </a:rPr>
                <a:t>спорта</a:t>
              </a:r>
              <a:endParaRPr lang="en-US" sz="2800" spc="-70" dirty="0">
                <a:latin typeface="HK Grotesk Bold"/>
              </a:endParaRP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 dirty="0" err="1">
                  <a:latin typeface="HK Grotesk Bold"/>
                </a:rPr>
                <a:t>Пропаганда</a:t>
              </a:r>
              <a:r>
                <a:rPr lang="en-US" sz="2800" dirty="0">
                  <a:latin typeface="HK Grotesk Bold"/>
                </a:rPr>
                <a:t> </a:t>
              </a:r>
              <a:r>
                <a:rPr lang="en-US" sz="2800" dirty="0" err="1">
                  <a:latin typeface="HK Grotesk Bold"/>
                </a:rPr>
                <a:t>здорового</a:t>
              </a:r>
              <a:r>
                <a:rPr lang="en-US" sz="2800" dirty="0">
                  <a:latin typeface="HK Grotesk Bold"/>
                </a:rPr>
                <a:t> </a:t>
              </a:r>
              <a:r>
                <a:rPr lang="en-US" sz="2800" dirty="0" err="1">
                  <a:latin typeface="HK Grotesk Bold"/>
                </a:rPr>
                <a:t>образа</a:t>
              </a:r>
              <a:r>
                <a:rPr lang="en-US" sz="2800" dirty="0">
                  <a:latin typeface="HK Grotesk Bold"/>
                </a:rPr>
                <a:t> </a:t>
              </a:r>
              <a:r>
                <a:rPr lang="en-US" sz="2800" dirty="0" err="1">
                  <a:latin typeface="HK Grotesk Bold"/>
                </a:rPr>
                <a:t>жизни</a:t>
              </a:r>
              <a:endParaRPr lang="en-US" sz="2800" dirty="0">
                <a:latin typeface="HK Grotesk Bold"/>
              </a:endParaRP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Досуговая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занятость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учащихся</a:t>
              </a:r>
              <a:endParaRPr lang="en-US" sz="2800" dirty="0">
                <a:solidFill>
                  <a:srgbClr val="000000"/>
                </a:solidFill>
                <a:latin typeface="HK Grotesk Bold"/>
              </a:endParaRP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Индивидуальный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подход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к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каждому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Возможность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совершенствовать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свои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физические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способности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и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проявлять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личностные</a:t>
              </a:r>
              <a:r>
                <a:rPr lang="en-US" sz="2800" dirty="0">
                  <a:solidFill>
                    <a:srgbClr val="000000"/>
                  </a:solidFill>
                  <a:latin typeface="HK Grotes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HK Grotesk Bold"/>
                </a:rPr>
                <a:t>качества</a:t>
              </a:r>
              <a:endParaRPr lang="en-US" sz="2800" dirty="0">
                <a:solidFill>
                  <a:srgbClr val="000000"/>
                </a:solidFill>
                <a:latin typeface="HK Grotesk Bold"/>
              </a:endParaRPr>
            </a:p>
            <a:p>
              <a:pPr>
                <a:lnSpc>
                  <a:spcPts val="3775"/>
                </a:lnSpc>
              </a:pPr>
              <a:endParaRPr dirty="0"/>
            </a:p>
            <a:p>
              <a:pPr marL="0" lvl="0" indent="0" algn="l">
                <a:lnSpc>
                  <a:spcPts val="3775"/>
                </a:lnSpc>
                <a:spcBef>
                  <a:spcPct val="0"/>
                </a:spcBef>
              </a:pPr>
              <a:endParaRPr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085424"/>
              <a:ext cx="7597216" cy="317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0"/>
                </a:lnSpc>
                <a:spcBef>
                  <a:spcPts val="1522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73454" y="5143500"/>
            <a:ext cx="4207273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5666181" y="0"/>
            <a:ext cx="4207273" cy="51435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4" name="AutoShape 4"/>
          <p:cNvSpPr/>
          <p:nvPr/>
        </p:nvSpPr>
        <p:spPr>
          <a:xfrm>
            <a:off x="14080727" y="0"/>
            <a:ext cx="4207273" cy="51435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5" name="Group 5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528" y="4766760"/>
            <a:ext cx="4668734" cy="26257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3454" y="89093"/>
            <a:ext cx="4207273" cy="50544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80727" y="5143500"/>
            <a:ext cx="4207273" cy="514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5488" y="5143500"/>
            <a:ext cx="4217966" cy="51435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0528" y="2186570"/>
            <a:ext cx="5015444" cy="196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5600" spc="-140">
                <a:solidFill>
                  <a:srgbClr val="FFFFFF"/>
                </a:solidFill>
                <a:latin typeface="HK Grotesk Bold Bold"/>
              </a:rPr>
              <a:t>Наш ШСК "Чемпион" - наша гордость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184628" y="1524755"/>
            <a:ext cx="3170380" cy="2793079"/>
            <a:chOff x="0" y="0"/>
            <a:chExt cx="4227173" cy="372410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8575"/>
              <a:ext cx="4227173" cy="667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95"/>
                </a:lnSpc>
              </a:pPr>
              <a:r>
                <a:rPr lang="en-US" sz="3199" u="sng" spc="-79">
                  <a:solidFill>
                    <a:srgbClr val="FFFFFF"/>
                  </a:solidFill>
                  <a:latin typeface="HK Grotesk Bold Bold"/>
                </a:rPr>
                <a:t>Спортивный зал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319389"/>
              <a:ext cx="4227173" cy="2404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Bold"/>
                </a:rPr>
                <a:t>спортивные секции:</a:t>
              </a: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Bold"/>
                </a:rPr>
                <a:t>- баскетбол</a:t>
              </a: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Bold"/>
                </a:rPr>
                <a:t>- волейбол</a:t>
              </a: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Bold"/>
                </a:rPr>
                <a:t>- футбол</a:t>
              </a: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Bold"/>
                </a:rPr>
                <a:t>- ОФП</a:t>
              </a:r>
            </a:p>
            <a:p>
              <a:pPr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84671" y="6809153"/>
            <a:ext cx="3153617" cy="1812194"/>
            <a:chOff x="0" y="0"/>
            <a:chExt cx="4204823" cy="241625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8575"/>
              <a:ext cx="4204823" cy="667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95"/>
                </a:lnSpc>
                <a:spcBef>
                  <a:spcPct val="0"/>
                </a:spcBef>
              </a:pPr>
              <a:r>
                <a:rPr lang="en-US" sz="3199" u="sng" spc="-79">
                  <a:solidFill>
                    <a:srgbClr val="FFFFFF"/>
                  </a:solidFill>
                  <a:latin typeface="HK Grotesk Bold Bold"/>
                </a:rPr>
                <a:t>Тир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180706"/>
              <a:ext cx="4204823" cy="123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Bold"/>
                </a:rPr>
                <a:t>спортивная секция:</a:t>
              </a: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Bold"/>
                </a:rPr>
                <a:t>- "Выстрел" (пулевая стрельба)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590792" y="1665653"/>
            <a:ext cx="3405056" cy="1812194"/>
            <a:chOff x="0" y="0"/>
            <a:chExt cx="4540075" cy="241625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28575"/>
              <a:ext cx="4540075" cy="667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95"/>
                </a:lnSpc>
                <a:spcBef>
                  <a:spcPct val="0"/>
                </a:spcBef>
              </a:pPr>
              <a:r>
                <a:rPr lang="en-US" sz="3199" u="sng" spc="-79">
                  <a:solidFill>
                    <a:srgbClr val="191769"/>
                  </a:solidFill>
                  <a:latin typeface="HK Grotesk Bold Bold"/>
                </a:rPr>
                <a:t>Кабинет шахмат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80706"/>
              <a:ext cx="4540075" cy="123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191769"/>
                  </a:solidFill>
                  <a:latin typeface="HK Grotesk Bold"/>
                </a:rPr>
                <a:t>секции:</a:t>
              </a: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191769"/>
                  </a:solidFill>
                  <a:latin typeface="HK Grotesk Bold"/>
                </a:rPr>
                <a:t>- шахматы</a:t>
              </a: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191769"/>
                  </a:solidFill>
                  <a:latin typeface="HK Grotesk Bold"/>
                </a:rPr>
                <a:t>- шашки</a:t>
              </a:r>
            </a:p>
          </p:txBody>
        </p:sp>
      </p:grp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019300"/>
            <a:ext cx="157734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8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11325"/>
            <a:ext cx="16780557" cy="8827817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202543" y="526167"/>
            <a:ext cx="14666272" cy="224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24"/>
              </a:lnSpc>
            </a:pPr>
            <a:r>
              <a:rPr lang="en-US" sz="10399" spc="-259">
                <a:solidFill>
                  <a:srgbClr val="FFFFFF"/>
                </a:solidFill>
                <a:latin typeface="HK Grotesk Bold Bold"/>
              </a:rPr>
              <a:t>Наш девиз: </a:t>
            </a:r>
          </a:p>
          <a:p>
            <a:pPr algn="r">
              <a:lnSpc>
                <a:spcPts val="8423"/>
              </a:lnSpc>
            </a:pPr>
            <a:r>
              <a:rPr lang="en-US" sz="10400" spc="-260">
                <a:solidFill>
                  <a:srgbClr val="FFFFFF"/>
                </a:solidFill>
                <a:latin typeface="HK Grotesk Bold Bold"/>
              </a:rPr>
              <a:t>"Ни дня без спорта!"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91769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738869" y="3066336"/>
            <a:ext cx="4382963" cy="5657850"/>
            <a:chOff x="0" y="0"/>
            <a:chExt cx="1934210" cy="2496820"/>
          </a:xfrm>
        </p:grpSpPr>
        <p:sp>
          <p:nvSpPr>
            <p:cNvPr id="10" name="Freeform 10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2187" b="2187"/>
              </a:stretch>
            </a:blip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3251" y="3393692"/>
            <a:ext cx="6222428" cy="349961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194427" y="7608350"/>
            <a:ext cx="5201813" cy="49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01"/>
              </a:lnSpc>
            </a:pPr>
            <a:r>
              <a:rPr lang="en-US" sz="4199" spc="-104">
                <a:solidFill>
                  <a:srgbClr val="FFFFFF"/>
                </a:solidFill>
                <a:latin typeface="HK Grotesk Bold Bold"/>
              </a:rPr>
              <a:t>Эмблема, логотип</a:t>
            </a:r>
          </a:p>
        </p:txBody>
      </p: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570866"/>
            <a:ext cx="16230600" cy="9525"/>
          </a:xfrm>
          <a:prstGeom prst="rect">
            <a:avLst/>
          </a:prstGeom>
          <a:solidFill>
            <a:srgbClr val="29285D">
              <a:alpha val="19607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635909" y="4721334"/>
            <a:ext cx="3643474" cy="5107706"/>
            <a:chOff x="0" y="0"/>
            <a:chExt cx="4857966" cy="681027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387370" cy="386382"/>
            </a:xfrm>
            <a:prstGeom prst="rect">
              <a:avLst/>
            </a:prstGeom>
            <a:solidFill>
              <a:srgbClr val="FFC92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678375"/>
              <a:ext cx="4857966" cy="758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699"/>
                </a:lnSpc>
              </a:pPr>
              <a:r>
                <a:rPr lang="en-US" sz="3671" spc="-91">
                  <a:solidFill>
                    <a:srgbClr val="191769"/>
                  </a:solidFill>
                  <a:latin typeface="HK Grotesk Bold Bold"/>
                </a:rPr>
                <a:t>2017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03862"/>
              <a:ext cx="4857966" cy="3806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7"/>
                </a:lnSpc>
              </a:pPr>
              <a:r>
                <a:rPr lang="en-US" sz="2062">
                  <a:solidFill>
                    <a:srgbClr val="191769"/>
                  </a:solidFill>
                  <a:latin typeface="HK Grotesk Bold"/>
                </a:rPr>
                <a:t>2 учителя физической культуры, 1 педагог дополнительного образования.</a:t>
              </a:r>
            </a:p>
            <a:p>
              <a:pPr>
                <a:lnSpc>
                  <a:spcPts val="2887"/>
                </a:lnSpc>
              </a:pPr>
              <a:r>
                <a:rPr lang="en-US" sz="2062">
                  <a:solidFill>
                    <a:srgbClr val="191769"/>
                  </a:solidFill>
                  <a:latin typeface="HK Grotesk Bold"/>
                </a:rPr>
                <a:t>4 спортивные секции: футбол, баскетбол, настольный теннис, пулевая стрельба.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947494" y="4721334"/>
            <a:ext cx="3146297" cy="4990451"/>
            <a:chOff x="0" y="0"/>
            <a:chExt cx="4195063" cy="665393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334511" cy="333658"/>
            </a:xfrm>
            <a:prstGeom prst="rect">
              <a:avLst/>
            </a:prstGeom>
            <a:solidFill>
              <a:srgbClr val="469BD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437225"/>
              <a:ext cx="4195063" cy="666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57"/>
                </a:lnSpc>
              </a:pPr>
              <a:r>
                <a:rPr lang="en-US" sz="3170" spc="-79">
                  <a:solidFill>
                    <a:srgbClr val="191769"/>
                  </a:solidFill>
                  <a:latin typeface="HK Grotesk Bold Bold"/>
                </a:rPr>
                <a:t>2019-2020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79240"/>
              <a:ext cx="4195063" cy="4074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5"/>
                </a:lnSpc>
              </a:pPr>
              <a:r>
                <a:rPr lang="en-US" sz="1932">
                  <a:solidFill>
                    <a:srgbClr val="191769"/>
                  </a:solidFill>
                  <a:latin typeface="HK Grotesk Bold"/>
                </a:rPr>
                <a:t>4 учителя физической культуры, 2 педагога дополнительного образования.</a:t>
              </a:r>
            </a:p>
            <a:p>
              <a:pPr>
                <a:lnSpc>
                  <a:spcPts val="2705"/>
                </a:lnSpc>
              </a:pPr>
              <a:r>
                <a:rPr lang="en-US" sz="1932">
                  <a:solidFill>
                    <a:srgbClr val="191769"/>
                  </a:solidFill>
                  <a:latin typeface="HK Grotesk Bold"/>
                </a:rPr>
                <a:t>8 спортивных секций: футбол, баскетбол, пулевая стрельба, шахматы, шашки, лыжные гонки, волейбол, ОФП.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72157" y="4721334"/>
            <a:ext cx="3322271" cy="5565666"/>
            <a:chOff x="0" y="0"/>
            <a:chExt cx="4429694" cy="7420888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353220" cy="352319"/>
            </a:xfrm>
            <a:prstGeom prst="rect">
              <a:avLst/>
            </a:prstGeom>
            <a:solidFill>
              <a:srgbClr val="DF682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528732"/>
              <a:ext cx="4429694" cy="693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84"/>
                </a:lnSpc>
              </a:pPr>
              <a:r>
                <a:rPr lang="en-US" sz="3347" spc="-83">
                  <a:solidFill>
                    <a:srgbClr val="191769"/>
                  </a:solidFill>
                  <a:latin typeface="HK Grotesk Bold Bold"/>
                </a:rPr>
                <a:t>2017-2018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735687"/>
              <a:ext cx="4429694" cy="468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6"/>
                </a:lnSpc>
              </a:pPr>
              <a:r>
                <a:rPr lang="en-US" sz="2040">
                  <a:solidFill>
                    <a:srgbClr val="191769"/>
                  </a:solidFill>
                  <a:latin typeface="HK Grotesk Bold"/>
                </a:rPr>
                <a:t>3 учителя физической культуры, 2 педагога дополнительного образования.</a:t>
              </a:r>
            </a:p>
            <a:p>
              <a:pPr>
                <a:lnSpc>
                  <a:spcPts val="2856"/>
                </a:lnSpc>
              </a:pPr>
              <a:r>
                <a:rPr lang="en-US" sz="2040">
                  <a:solidFill>
                    <a:srgbClr val="191769"/>
                  </a:solidFill>
                  <a:latin typeface="HK Grotesk Bold"/>
                </a:rPr>
                <a:t>6 спортивных секций: футбол, баскетбол, настольный теннис, пулевая стрельба, шахматы, шашки. </a:t>
              </a:r>
            </a:p>
            <a:p>
              <a:pPr>
                <a:lnSpc>
                  <a:spcPts val="234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23116" y="4721334"/>
            <a:ext cx="3146297" cy="5331494"/>
            <a:chOff x="0" y="0"/>
            <a:chExt cx="4195063" cy="7108658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334511" cy="333658"/>
            </a:xfrm>
            <a:prstGeom prst="rect">
              <a:avLst/>
            </a:prstGeom>
            <a:solidFill>
              <a:srgbClr val="62A25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437225"/>
              <a:ext cx="4195063" cy="666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57"/>
                </a:lnSpc>
              </a:pPr>
              <a:r>
                <a:rPr lang="en-US" sz="3170" spc="-79">
                  <a:solidFill>
                    <a:srgbClr val="191769"/>
                  </a:solidFill>
                  <a:latin typeface="HK Grotesk Bold Bold"/>
                </a:rPr>
                <a:t>2018-2019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579240"/>
              <a:ext cx="4195063" cy="4529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5"/>
                </a:lnSpc>
              </a:pPr>
              <a:r>
                <a:rPr lang="en-US" sz="1932">
                  <a:solidFill>
                    <a:srgbClr val="191769"/>
                  </a:solidFill>
                  <a:latin typeface="HK Grotesk Bold"/>
                </a:rPr>
                <a:t>3 учителя физической культуры, 2 педагога дополнительного образования.</a:t>
              </a:r>
            </a:p>
            <a:p>
              <a:pPr>
                <a:lnSpc>
                  <a:spcPts val="2705"/>
                </a:lnSpc>
              </a:pPr>
              <a:r>
                <a:rPr lang="en-US" sz="1932">
                  <a:solidFill>
                    <a:srgbClr val="191769"/>
                  </a:solidFill>
                  <a:latin typeface="HK Grotesk Bold"/>
                </a:rPr>
                <a:t>8 спортивных секций: футбол, баскетбол, настольный теннис, пулевая стрельба, шахматы, шашки, лыжные гонки, ОФП.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91769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833305" y="911727"/>
            <a:ext cx="10462262" cy="3121414"/>
            <a:chOff x="0" y="0"/>
            <a:chExt cx="13949683" cy="416188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33350"/>
              <a:ext cx="13949683" cy="2325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733"/>
                </a:lnSpc>
                <a:spcBef>
                  <a:spcPct val="0"/>
                </a:spcBef>
              </a:pPr>
              <a:r>
                <a:rPr lang="en-US" sz="6801">
                  <a:solidFill>
                    <a:srgbClr val="191769"/>
                  </a:solidFill>
                  <a:latin typeface="HK Grotesk Bold"/>
                </a:rPr>
                <a:t>Краткая историческая справка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871951"/>
              <a:ext cx="9242973" cy="1289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74"/>
                </a:lnSpc>
                <a:spcBef>
                  <a:spcPct val="0"/>
                </a:spcBef>
              </a:pPr>
              <a:r>
                <a:rPr lang="en-US" sz="3400" u="sng" spc="-85">
                  <a:solidFill>
                    <a:srgbClr val="191769"/>
                  </a:solidFill>
                  <a:latin typeface="HK Grotesk Bold Bold"/>
                </a:rPr>
                <a:t>ШСК "Чемпион" МОУ СОШ № 289 г.Заозерск, Мурманская область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800225" y="2501009"/>
            <a:ext cx="9638638" cy="2750620"/>
            <a:chOff x="0" y="38100"/>
            <a:chExt cx="12851518" cy="3667493"/>
          </a:xfrm>
        </p:grpSpPr>
        <p:sp>
          <p:nvSpPr>
            <p:cNvPr id="28" name="TextBox 28"/>
            <p:cNvSpPr txBox="1"/>
            <p:nvPr/>
          </p:nvSpPr>
          <p:spPr>
            <a:xfrm>
              <a:off x="0" y="38100"/>
              <a:ext cx="12851518" cy="2359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5"/>
                </a:lnSpc>
              </a:pP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Создан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1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апреля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2017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года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 smtClean="0">
                  <a:solidFill>
                    <a:srgbClr val="191769"/>
                  </a:solidFill>
                  <a:latin typeface="HK Grotesk Bold Bold"/>
                </a:rPr>
                <a:t>как</a:t>
              </a:r>
              <a:r>
                <a:rPr lang="en-US" sz="2277" dirty="0" smtClean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ru-RU" sz="2277" dirty="0" smtClean="0">
                  <a:solidFill>
                    <a:srgbClr val="191769"/>
                  </a:solidFill>
                  <a:latin typeface="HK Grotesk Bold Bold"/>
                </a:rPr>
                <a:t>общественное объединение</a:t>
              </a:r>
              <a:endParaRPr lang="en-US" sz="2277" dirty="0">
                <a:solidFill>
                  <a:srgbClr val="191769"/>
                </a:solidFill>
                <a:latin typeface="HK Grotesk Bold Bold"/>
              </a:endParaRPr>
            </a:p>
            <a:p>
              <a:pPr>
                <a:lnSpc>
                  <a:spcPts val="2255"/>
                </a:lnSpc>
              </a:pP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МОУ СОШ № 289. </a:t>
              </a:r>
            </a:p>
            <a:p>
              <a:pPr>
                <a:lnSpc>
                  <a:spcPts val="2255"/>
                </a:lnSpc>
              </a:pP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Является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естественным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продолжением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уже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существующей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ранее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огромной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работы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спортивно-оздоровительной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направленности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. </a:t>
              </a:r>
            </a:p>
            <a:p>
              <a:pPr marL="0" lvl="0" indent="0">
                <a:lnSpc>
                  <a:spcPts val="2255"/>
                </a:lnSpc>
                <a:spcBef>
                  <a:spcPct val="0"/>
                </a:spcBef>
              </a:pP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ШСК "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Чемпион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"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участвует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в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реализации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приоритетного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направления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личностного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развития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обучающихся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в </a:t>
              </a:r>
              <a:r>
                <a:rPr lang="en-US" sz="2277" dirty="0" err="1">
                  <a:solidFill>
                    <a:srgbClr val="191769"/>
                  </a:solidFill>
                  <a:latin typeface="HK Grotesk Bold Bold"/>
                </a:rPr>
                <a:t>условиях</a:t>
              </a:r>
              <a:r>
                <a:rPr lang="en-US" sz="2277" dirty="0">
                  <a:solidFill>
                    <a:srgbClr val="191769"/>
                  </a:solidFill>
                  <a:latin typeface="HK Grotesk Bold Bold"/>
                </a:rPr>
                <a:t> ФГОС.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2825331"/>
              <a:ext cx="8515336" cy="880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0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91031"/>
            <a:ext cx="18184264" cy="39674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5294" y="301233"/>
            <a:ext cx="2170956" cy="1220988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91769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9144" y="1705546"/>
            <a:ext cx="8220421" cy="7877205"/>
            <a:chOff x="0" y="0"/>
            <a:chExt cx="10960561" cy="10502940"/>
          </a:xfrm>
        </p:grpSpPr>
        <p:sp>
          <p:nvSpPr>
            <p:cNvPr id="9" name="TextBox 9"/>
            <p:cNvSpPr txBox="1"/>
            <p:nvPr/>
          </p:nvSpPr>
          <p:spPr>
            <a:xfrm>
              <a:off x="0" y="2924903"/>
              <a:ext cx="9281981" cy="7578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 Закон РФ "Об образовании в РФ"</a:t>
              </a:r>
            </a:p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 Закон РФ "О физической культуре и спорте в РФ"</a:t>
              </a:r>
            </a:p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 Приказ Министерства образования и науки Мурманской области "Об организации работы по созданию и развитию спортивных клубов образовательных организаций Мурманской области"</a:t>
              </a:r>
            </a:p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-Приказ МОУ СОШ № 289 "О создании ШСК "Чемпион"</a:t>
              </a:r>
            </a:p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 Устав ШСК "Чемпион"</a:t>
              </a:r>
            </a:p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 Положение о ШСК "Чемпион"</a:t>
              </a:r>
            </a:p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 Положение о Совете ШСК "Чемпион"</a:t>
              </a:r>
            </a:p>
            <a:p>
              <a:pPr>
                <a:lnSpc>
                  <a:spcPts val="3149"/>
                </a:lnSpc>
              </a:pPr>
              <a:r>
                <a:rPr lang="en-US" sz="2099">
                  <a:solidFill>
                    <a:srgbClr val="191769"/>
                  </a:solidFill>
                  <a:latin typeface="HK Grotesk Bold"/>
                </a:rPr>
                <a:t>- Должностные инструкции руководителя ШСК "Чемпион"</a:t>
              </a:r>
            </a:p>
            <a:p>
              <a:pPr marL="0" lvl="0" indent="0" algn="l">
                <a:lnSpc>
                  <a:spcPts val="42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4775"/>
              <a:ext cx="10960561" cy="222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300"/>
                </a:lnSpc>
              </a:pPr>
              <a:r>
                <a:rPr lang="en-US" sz="6300" spc="-157">
                  <a:solidFill>
                    <a:srgbClr val="191769"/>
                  </a:solidFill>
                  <a:latin typeface="HK Grotesk Bold Bold"/>
                </a:rPr>
                <a:t>Нормативно-правовая база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803627" y="5644148"/>
            <a:ext cx="3187610" cy="4114800"/>
            <a:chOff x="0" y="0"/>
            <a:chExt cx="1934210" cy="2496820"/>
          </a:xfrm>
        </p:grpSpPr>
        <p:sp>
          <p:nvSpPr>
            <p:cNvPr id="12" name="Freeform 12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4560" t="2187" r="8105" b="2187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237989" y="5755931"/>
            <a:ext cx="3014420" cy="3891235"/>
            <a:chOff x="0" y="0"/>
            <a:chExt cx="1934210" cy="2496820"/>
          </a:xfrm>
        </p:grpSpPr>
        <p:sp>
          <p:nvSpPr>
            <p:cNvPr id="18" name="Freeform 18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4560" t="2187" r="8105" b="2187"/>
              </a:stretch>
            </a:blip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745199" y="1411325"/>
            <a:ext cx="3170214" cy="4092344"/>
            <a:chOff x="0" y="0"/>
            <a:chExt cx="1934210" cy="2496820"/>
          </a:xfrm>
        </p:grpSpPr>
        <p:sp>
          <p:nvSpPr>
            <p:cNvPr id="24" name="Freeform 24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4560" t="2187" r="8105" b="2187"/>
              </a:stretch>
            </a:blip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5294" y="301233"/>
            <a:ext cx="2170956" cy="1220988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DF682D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919682"/>
            <a:ext cx="7931324" cy="7562690"/>
            <a:chOff x="0" y="0"/>
            <a:chExt cx="10575098" cy="10083587"/>
          </a:xfrm>
        </p:grpSpPr>
        <p:sp>
          <p:nvSpPr>
            <p:cNvPr id="4" name="TextBox 4"/>
            <p:cNvSpPr txBox="1"/>
            <p:nvPr/>
          </p:nvSpPr>
          <p:spPr>
            <a:xfrm>
              <a:off x="0" y="1894746"/>
              <a:ext cx="8955551" cy="818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34"/>
                </a:lnSpc>
                <a:spcBef>
                  <a:spcPts val="2350"/>
                </a:spcBef>
              </a:pPr>
              <a:r>
                <a:rPr lang="en-US" sz="2985">
                  <a:solidFill>
                    <a:srgbClr val="FFFFFF"/>
                  </a:solidFill>
                  <a:latin typeface="HK Grotesk Bold"/>
                </a:rPr>
                <a:t>- Название</a:t>
              </a:r>
            </a:p>
            <a:p>
              <a:pPr>
                <a:lnSpc>
                  <a:spcPts val="3134"/>
                </a:lnSpc>
                <a:spcBef>
                  <a:spcPts val="2350"/>
                </a:spcBef>
              </a:pPr>
              <a:r>
                <a:rPr lang="en-US" sz="2985">
                  <a:solidFill>
                    <a:srgbClr val="FFFFFF"/>
                  </a:solidFill>
                  <a:latin typeface="HK Grotesk Bold"/>
                </a:rPr>
                <a:t>- Эмблема</a:t>
              </a:r>
            </a:p>
            <a:p>
              <a:pPr>
                <a:lnSpc>
                  <a:spcPts val="3134"/>
                </a:lnSpc>
                <a:spcBef>
                  <a:spcPts val="2350"/>
                </a:spcBef>
              </a:pPr>
              <a:r>
                <a:rPr lang="en-US" sz="2985">
                  <a:solidFill>
                    <a:srgbClr val="FFFFFF"/>
                  </a:solidFill>
                  <a:latin typeface="HK Grotesk Bold"/>
                </a:rPr>
                <a:t>- Логотип</a:t>
              </a:r>
            </a:p>
            <a:p>
              <a:pPr>
                <a:lnSpc>
                  <a:spcPts val="3134"/>
                </a:lnSpc>
                <a:spcBef>
                  <a:spcPts val="2350"/>
                </a:spcBef>
              </a:pPr>
              <a:r>
                <a:rPr lang="en-US" sz="2985">
                  <a:solidFill>
                    <a:srgbClr val="FFFFFF"/>
                  </a:solidFill>
                  <a:latin typeface="HK Grotesk Bold"/>
                </a:rPr>
                <a:t>- Флаг</a:t>
              </a:r>
            </a:p>
            <a:p>
              <a:pPr>
                <a:lnSpc>
                  <a:spcPts val="3134"/>
                </a:lnSpc>
                <a:spcBef>
                  <a:spcPts val="2350"/>
                </a:spcBef>
              </a:pPr>
              <a:r>
                <a:rPr lang="en-US" sz="2985">
                  <a:solidFill>
                    <a:srgbClr val="FFFFFF"/>
                  </a:solidFill>
                  <a:latin typeface="HK Grotesk Bold"/>
                </a:rPr>
                <a:t>- Вымпел</a:t>
              </a:r>
            </a:p>
            <a:p>
              <a:pPr>
                <a:lnSpc>
                  <a:spcPts val="3134"/>
                </a:lnSpc>
                <a:spcBef>
                  <a:spcPts val="2350"/>
                </a:spcBef>
              </a:pPr>
              <a:r>
                <a:rPr lang="en-US" sz="2985">
                  <a:solidFill>
                    <a:srgbClr val="FFFFFF"/>
                  </a:solidFill>
                  <a:latin typeface="HK Grotesk Bold"/>
                </a:rPr>
                <a:t>- Сертификат члена ШСК "Чемпион"</a:t>
              </a:r>
            </a:p>
            <a:p>
              <a:pPr>
                <a:lnSpc>
                  <a:spcPts val="3134"/>
                </a:lnSpc>
                <a:spcBef>
                  <a:spcPts val="2350"/>
                </a:spcBef>
              </a:pPr>
              <a:r>
                <a:rPr lang="en-US" sz="2985">
                  <a:solidFill>
                    <a:srgbClr val="FFFFFF"/>
                  </a:solidFill>
                  <a:latin typeface="HK Grotesk Bold"/>
                </a:rPr>
                <a:t>- Спортивная форма</a:t>
              </a:r>
            </a:p>
            <a:p>
              <a:pPr>
                <a:lnSpc>
                  <a:spcPts val="4329"/>
                </a:lnSpc>
                <a:spcBef>
                  <a:spcPts val="3245"/>
                </a:spcBef>
              </a:pPr>
              <a:endParaRPr/>
            </a:p>
            <a:p>
              <a:pPr marL="0" lvl="0" indent="0" algn="l">
                <a:lnSpc>
                  <a:spcPts val="2679"/>
                </a:lnSpc>
                <a:spcBef>
                  <a:spcPts val="2009"/>
                </a:spcBef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0"/>
              <a:ext cx="10575098" cy="1030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544"/>
                </a:lnSpc>
              </a:pPr>
              <a:r>
                <a:rPr lang="en-US" sz="5544" spc="-138">
                  <a:solidFill>
                    <a:srgbClr val="FFFFFF"/>
                  </a:solidFill>
                  <a:latin typeface="HK Grotesk Bold Bold"/>
                </a:rPr>
                <a:t>Атрибутика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91769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2769" y="5334153"/>
            <a:ext cx="3181163" cy="47517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9772" y="3029529"/>
            <a:ext cx="3594962" cy="19128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13192" y="301233"/>
            <a:ext cx="4394121" cy="2287848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696191" y="5334153"/>
            <a:ext cx="4828123" cy="4828103"/>
            <a:chOff x="0" y="0"/>
            <a:chExt cx="6350025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2769" y="347264"/>
            <a:ext cx="3173924" cy="4595085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75113" y="0"/>
            <a:ext cx="4712887" cy="5143500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90448" y="5143500"/>
            <a:ext cx="4897552" cy="541090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729577" y="5143500"/>
            <a:ext cx="5845536" cy="5143500"/>
          </a:xfrm>
          <a:prstGeom prst="rect">
            <a:avLst/>
          </a:prstGeom>
          <a:solidFill>
            <a:srgbClr val="DF682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9577" y="-267401"/>
            <a:ext cx="5845536" cy="541090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732076" y="1071794"/>
            <a:ext cx="4348638" cy="3641645"/>
            <a:chOff x="0" y="0"/>
            <a:chExt cx="5798184" cy="4855526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75"/>
              <a:ext cx="5798184" cy="86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02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5556"/>
              <a:ext cx="5798184" cy="3429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44"/>
                </a:lnSpc>
                <a:spcBef>
                  <a:spcPts val="3104"/>
                </a:spcBef>
              </a:pPr>
              <a:r>
                <a:rPr lang="en-US" sz="2858">
                  <a:solidFill>
                    <a:srgbClr val="191769"/>
                  </a:solidFill>
                  <a:latin typeface="HK Grotesk Bold"/>
                </a:rPr>
                <a:t>Развитие массовых и индивидуальных форм физкультурной и спортивно-массовой работы с обучающимися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72656" y="1960379"/>
            <a:ext cx="6339939" cy="8168514"/>
            <a:chOff x="0" y="0"/>
            <a:chExt cx="8453251" cy="1089135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6675"/>
              <a:ext cx="8453251" cy="144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62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483256"/>
              <a:ext cx="8453251" cy="8408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FFFFFF"/>
                  </a:solidFill>
                  <a:latin typeface="HK Grotesk Bold"/>
                </a:rPr>
                <a:t>Работа спортивных секций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FFFFFF"/>
                  </a:solidFill>
                  <a:latin typeface="HK Grotesk Bold"/>
                </a:rPr>
                <a:t>Организация спортивно-оздоровительных занятий для детей с ОВЗ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FFFFFF"/>
                  </a:solidFill>
                  <a:latin typeface="HK Grotesk Bold"/>
                </a:rPr>
                <a:t>Создание группы по ОФП для подготовки к выполнению норм ВФСК ГТО</a:t>
              </a:r>
            </a:p>
            <a:p>
              <a:pPr marL="518159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FFFFFF"/>
                  </a:solidFill>
                  <a:latin typeface="HK Grotesk Bold"/>
                </a:rPr>
                <a:t>Проведение школьных спортивных соревнований, первенств, "Президентских состязаний" и "Президентских спортивных игр"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FFFFFF"/>
                  </a:solidFill>
                  <a:latin typeface="HK Grotesk Bold"/>
                </a:rPr>
                <a:t>Спортивные праздники (Посвящение в спортсмены), акции (Декада SOS), интеллектуальные викторины, онлайн-конкурсы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55673" y="183895"/>
            <a:ext cx="5973904" cy="3552968"/>
            <a:chOff x="0" y="0"/>
            <a:chExt cx="7965205" cy="473729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23825"/>
              <a:ext cx="7965205" cy="2232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335"/>
                </a:lnSpc>
                <a:spcBef>
                  <a:spcPct val="0"/>
                </a:spcBef>
              </a:pPr>
              <a:r>
                <a:rPr lang="en-US" sz="6399">
                  <a:solidFill>
                    <a:srgbClr val="FFFFFF"/>
                  </a:solidFill>
                  <a:latin typeface="HK Grotesk Bold"/>
                </a:rPr>
                <a:t>Формы деятельности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942564"/>
              <a:ext cx="7965205" cy="179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52"/>
                </a:lnSpc>
              </a:pPr>
              <a:r>
                <a:rPr lang="en-US" sz="3199" u="sng" spc="-79">
                  <a:solidFill>
                    <a:srgbClr val="FFC924"/>
                  </a:solidFill>
                  <a:latin typeface="HK Grotesk Bold Bold"/>
                </a:rPr>
                <a:t>ШСК "Чемпион" </a:t>
              </a:r>
            </a:p>
            <a:p>
              <a:pPr>
                <a:lnSpc>
                  <a:spcPts val="3552"/>
                </a:lnSpc>
              </a:pPr>
              <a:r>
                <a:rPr lang="en-US" sz="3199" u="sng" spc="-79">
                  <a:solidFill>
                    <a:srgbClr val="FFC924"/>
                  </a:solidFill>
                  <a:latin typeface="HK Grotesk Bold Bold"/>
                </a:rPr>
                <a:t>МОУ СОШ № 289</a:t>
              </a:r>
            </a:p>
            <a:p>
              <a:pPr marL="0" lvl="0" indent="0" algn="l">
                <a:lnSpc>
                  <a:spcPts val="3551"/>
                </a:lnSpc>
                <a:spcBef>
                  <a:spcPct val="0"/>
                </a:spcBef>
              </a:pPr>
              <a:r>
                <a:rPr lang="en-US" sz="3200" u="sng" spc="-80">
                  <a:solidFill>
                    <a:srgbClr val="FFC924"/>
                  </a:solidFill>
                  <a:latin typeface="HK Grotesk Bold Bold"/>
                </a:rPr>
                <a:t>г.Заозерск Мурманская область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572614" y="3594010"/>
            <a:ext cx="6002499" cy="6534883"/>
            <a:chOff x="0" y="0"/>
            <a:chExt cx="8003332" cy="871317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57150"/>
              <a:ext cx="8003332" cy="1374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22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348552"/>
              <a:ext cx="8003332" cy="6364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0581" lvl="1" indent="-245290">
                <a:lnSpc>
                  <a:spcPts val="3181"/>
                </a:lnSpc>
                <a:buFont typeface="Arial"/>
                <a:buChar char="•"/>
              </a:pPr>
              <a:r>
                <a:rPr lang="en-US" sz="2272">
                  <a:solidFill>
                    <a:srgbClr val="FFFFFF"/>
                  </a:solidFill>
                  <a:latin typeface="HK Grotesk Bold"/>
                </a:rPr>
                <a:t>Создание стенда "Спортивная гордость школы"</a:t>
              </a:r>
            </a:p>
            <a:p>
              <a:pPr marL="490581" lvl="1" indent="-245290">
                <a:lnSpc>
                  <a:spcPts val="3181"/>
                </a:lnSpc>
                <a:buFont typeface="Arial"/>
                <a:buChar char="•"/>
              </a:pPr>
              <a:r>
                <a:rPr lang="en-US" sz="2272">
                  <a:solidFill>
                    <a:srgbClr val="FFFFFF"/>
                  </a:solidFill>
                  <a:latin typeface="HK Grotesk Bold"/>
                </a:rPr>
                <a:t>Встречи с известными спортсменами</a:t>
              </a:r>
            </a:p>
            <a:p>
              <a:pPr marL="490581" lvl="1" indent="-245290">
                <a:lnSpc>
                  <a:spcPts val="3181"/>
                </a:lnSpc>
                <a:buFont typeface="Arial"/>
                <a:buChar char="•"/>
              </a:pPr>
              <a:r>
                <a:rPr lang="en-US" sz="2272">
                  <a:solidFill>
                    <a:srgbClr val="FFFFFF"/>
                  </a:solidFill>
                  <a:latin typeface="HK Grotesk Bold"/>
                </a:rPr>
                <a:t>Турниры среди команд старшеклассников и сотрудников ОМВД, МЧС, военнослужащих</a:t>
              </a:r>
            </a:p>
            <a:p>
              <a:pPr marL="490581" lvl="1" indent="-245290">
                <a:lnSpc>
                  <a:spcPts val="3181"/>
                </a:lnSpc>
                <a:buFont typeface="Arial"/>
                <a:buChar char="•"/>
              </a:pPr>
              <a:r>
                <a:rPr lang="en-US" sz="2272">
                  <a:solidFill>
                    <a:srgbClr val="FFFFFF"/>
                  </a:solidFill>
                  <a:latin typeface="HK Grotesk Bold"/>
                </a:rPr>
                <a:t>Освещение событий, результатов членов ШСК "Чемпион" на официальном сайте и в группе VK</a:t>
              </a:r>
            </a:p>
            <a:p>
              <a:pPr>
                <a:lnSpc>
                  <a:spcPts val="3181"/>
                </a:lnSpc>
              </a:pPr>
              <a:r>
                <a:rPr lang="en-US" sz="2272">
                  <a:solidFill>
                    <a:srgbClr val="FFFFFF"/>
                  </a:solidFill>
                  <a:latin typeface="HK Grotesk Bold"/>
                </a:rPr>
                <a:t>       МОУ СОШ № 289</a:t>
              </a:r>
            </a:p>
            <a:p>
              <a:pPr>
                <a:lnSpc>
                  <a:spcPts val="3181"/>
                </a:lnSpc>
              </a:pPr>
              <a:r>
                <a:rPr lang="en-US" sz="2272">
                  <a:solidFill>
                    <a:srgbClr val="000000"/>
                  </a:solidFill>
                  <a:latin typeface="HK Grotesk Bold"/>
                </a:rPr>
                <a:t>        https://школа289.рф</a:t>
              </a:r>
            </a:p>
            <a:p>
              <a:pPr>
                <a:lnSpc>
                  <a:spcPts val="3181"/>
                </a:lnSpc>
              </a:pPr>
              <a:r>
                <a:rPr lang="en-US" sz="2272">
                  <a:solidFill>
                    <a:srgbClr val="000000"/>
                  </a:solidFill>
                  <a:latin typeface="HK Grotesk Bold"/>
                </a:rPr>
                <a:t>        https://vk.com/zaoschool289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5294" y="301233"/>
            <a:ext cx="2170956" cy="1220988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85900"/>
            <a:ext cx="16878300" cy="8801100"/>
          </a:xfrm>
          <a:prstGeom prst="rect">
            <a:avLst/>
          </a:prstGeom>
          <a:solidFill>
            <a:srgbClr val="356767"/>
          </a:solidFill>
        </p:spPr>
      </p:sp>
      <p:grpSp>
        <p:nvGrpSpPr>
          <p:cNvPr id="3" name="Group 3"/>
          <p:cNvGrpSpPr/>
          <p:nvPr/>
        </p:nvGrpSpPr>
        <p:grpSpPr>
          <a:xfrm>
            <a:off x="1389638" y="400168"/>
            <a:ext cx="10394150" cy="4521823"/>
            <a:chOff x="0" y="0"/>
            <a:chExt cx="13858866" cy="6029097"/>
          </a:xfrm>
        </p:grpSpPr>
        <p:sp>
          <p:nvSpPr>
            <p:cNvPr id="4" name="TextBox 4"/>
            <p:cNvSpPr txBox="1"/>
            <p:nvPr/>
          </p:nvSpPr>
          <p:spPr>
            <a:xfrm>
              <a:off x="0" y="152400"/>
              <a:ext cx="13858866" cy="968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5600" spc="-140">
                  <a:solidFill>
                    <a:srgbClr val="FFFFFF"/>
                  </a:solidFill>
                  <a:latin typeface="HK Grotesk Bold Bold"/>
                </a:rPr>
                <a:t>Наши достижения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443375"/>
              <a:ext cx="13858866" cy="258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9"/>
                </a:lnSpc>
                <a:spcBef>
                  <a:spcPts val="2608"/>
                </a:spcBef>
              </a:pPr>
              <a:r>
                <a:rPr lang="en-US" sz="2399">
                  <a:solidFill>
                    <a:srgbClr val="FFFFFF"/>
                  </a:solidFill>
                  <a:latin typeface="HK Grotesk Bold Bold"/>
                </a:rPr>
                <a:t>11 лет подряд (с 2009 по 2020 гг.) Президентские состязания,</a:t>
              </a:r>
            </a:p>
            <a:p>
              <a:pPr>
                <a:lnSpc>
                  <a:spcPts val="3479"/>
                </a:lnSpc>
                <a:spcBef>
                  <a:spcPts val="2608"/>
                </a:spcBef>
              </a:pPr>
              <a:r>
                <a:rPr lang="en-US" sz="2399">
                  <a:solidFill>
                    <a:srgbClr val="FFFFFF"/>
                  </a:solidFill>
                  <a:latin typeface="HK Grotesk Bold Bold"/>
                </a:rPr>
                <a:t>9 лет подряд (с 2011 по 2020 гг.) Президентские спортивные игры.</a:t>
              </a:r>
            </a:p>
            <a:p>
              <a:pPr algn="l">
                <a:lnSpc>
                  <a:spcPts val="3479"/>
                </a:lnSpc>
                <a:spcBef>
                  <a:spcPts val="2609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437079"/>
              <a:ext cx="13858866" cy="1363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en-US" sz="3600" u="sng" spc="-89">
                  <a:solidFill>
                    <a:srgbClr val="FFFFFF"/>
                  </a:solidFill>
                  <a:latin typeface="HK Grotesk Bold Bold"/>
                </a:rPr>
                <a:t>На муниципальном уровне МОУ СОШ № 289 г.Заозерск выигрывает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8650" y="301233"/>
            <a:ext cx="1220988" cy="1220988"/>
            <a:chOff x="0" y="0"/>
            <a:chExt cx="1627984" cy="162798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1627984" cy="1627984"/>
              <a:chOff x="-2540" y="-254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63352" y="506613"/>
              <a:ext cx="1301281" cy="690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94" y="412129"/>
            <a:ext cx="673701" cy="9991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9395" y="291145"/>
            <a:ext cx="2124312" cy="119475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643160" y="6229752"/>
            <a:ext cx="15339118" cy="3988739"/>
            <a:chOff x="0" y="0"/>
            <a:chExt cx="20452157" cy="531831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52400"/>
              <a:ext cx="20452157" cy="968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80503"/>
              <a:ext cx="20452157" cy="537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  <a:spcBef>
                  <a:spcPts val="2609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0378" y="1522221"/>
            <a:ext cx="5467922" cy="25540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41224" y="4921990"/>
            <a:ext cx="4615628" cy="192891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283621" y="3863080"/>
            <a:ext cx="10394150" cy="5395220"/>
            <a:chOff x="0" y="0"/>
            <a:chExt cx="13858866" cy="719362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52400"/>
              <a:ext cx="13858866" cy="968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443375"/>
              <a:ext cx="13858866" cy="375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80"/>
                </a:lnSpc>
                <a:spcBef>
                  <a:spcPts val="2608"/>
                </a:spcBef>
              </a:pPr>
              <a:r>
                <a:rPr lang="en-US" sz="2399">
                  <a:solidFill>
                    <a:srgbClr val="FFFFFF"/>
                  </a:solidFill>
                  <a:latin typeface="HK Grotesk Bold Bold"/>
                </a:rPr>
                <a:t>6 раз становились призерами Президентских состязаний (2 вторых и 4 третьих места),</a:t>
              </a:r>
            </a:p>
            <a:p>
              <a:pPr>
                <a:lnSpc>
                  <a:spcPts val="3479"/>
                </a:lnSpc>
                <a:spcBef>
                  <a:spcPts val="2608"/>
                </a:spcBef>
              </a:pPr>
              <a:r>
                <a:rPr lang="en-US" sz="2400">
                  <a:solidFill>
                    <a:srgbClr val="FFFFFF"/>
                  </a:solidFill>
                  <a:latin typeface="HK Grotesk Bold Bold"/>
                </a:rPr>
                <a:t>3 раза становились победителями Президентских состязаний (2012, 2018, 2019 гг.).</a:t>
              </a:r>
            </a:p>
            <a:p>
              <a:pPr algn="l">
                <a:lnSpc>
                  <a:spcPts val="3479"/>
                </a:lnSpc>
                <a:spcBef>
                  <a:spcPts val="2609"/>
                </a:spcBef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437079"/>
              <a:ext cx="13858866" cy="1363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en-US" sz="3600" u="sng" spc="-89">
                  <a:solidFill>
                    <a:srgbClr val="FFFFFF"/>
                  </a:solidFill>
                  <a:latin typeface="HK Grotesk Bold Bold"/>
                </a:rPr>
                <a:t>На региональном уровне МОУ СОШ № 289 г.Заозерск </a:t>
              </a:r>
            </a:p>
          </p:txBody>
        </p:sp>
      </p:grp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DF682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2855" y="5143500"/>
            <a:ext cx="4751145" cy="51435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5143500"/>
            <a:ext cx="4572000" cy="5143500"/>
          </a:xfrm>
          <a:prstGeom prst="rect">
            <a:avLst/>
          </a:prstGeom>
          <a:solidFill>
            <a:srgbClr val="62A25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0" y="0"/>
            <a:ext cx="4572000" cy="51435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716000" y="0"/>
            <a:ext cx="4572000" cy="51435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8" name="AutoShape 8"/>
          <p:cNvSpPr/>
          <p:nvPr/>
        </p:nvSpPr>
        <p:spPr>
          <a:xfrm>
            <a:off x="9144000" y="5143500"/>
            <a:ext cx="4572000" cy="5143500"/>
          </a:xfrm>
          <a:prstGeom prst="rect">
            <a:avLst/>
          </a:prstGeom>
          <a:solidFill>
            <a:srgbClr val="29285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0" y="0"/>
            <a:ext cx="4572000" cy="5143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52135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0" y="5143500"/>
            <a:ext cx="4572000" cy="5143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78079" y="5665087"/>
            <a:ext cx="3815843" cy="4231067"/>
            <a:chOff x="0" y="19050"/>
            <a:chExt cx="5087790" cy="564142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9050"/>
              <a:ext cx="5087790" cy="61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3157" u="sng" spc="-78">
                  <a:solidFill>
                    <a:srgbClr val="FFFFFF"/>
                  </a:solidFill>
                  <a:latin typeface="HK Grotesk Bold Bold"/>
                </a:rPr>
                <a:t>2018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26726"/>
              <a:ext cx="5087790" cy="4633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9"/>
                </a:lnSpc>
                <a:spcBef>
                  <a:spcPts val="2608"/>
                </a:spcBef>
              </a:pP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Участники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всероссийского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этапа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Всероссийских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спортивных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соревнований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школьников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"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Президентские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состязания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" </a:t>
              </a:r>
            </a:p>
            <a:p>
              <a:pPr algn="ctr">
                <a:lnSpc>
                  <a:spcPts val="3480"/>
                </a:lnSpc>
                <a:spcBef>
                  <a:spcPts val="261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HK Grotesk Bold"/>
                </a:rPr>
                <a:t>73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ru-RU" sz="2400" dirty="0" smtClean="0">
                  <a:solidFill>
                    <a:srgbClr val="FFFFFF"/>
                  </a:solidFill>
                  <a:latin typeface="HK Grotesk Bold"/>
                </a:rPr>
                <a:t>из 74 </a:t>
              </a:r>
              <a:r>
                <a:rPr lang="en-US" sz="2400" dirty="0" err="1" smtClean="0">
                  <a:solidFill>
                    <a:srgbClr val="FFFFFF"/>
                  </a:solidFill>
                  <a:latin typeface="HK Grotesk Bold"/>
                </a:rPr>
                <a:t>командное</a:t>
              </a:r>
              <a:r>
                <a:rPr lang="en-US" sz="2400" dirty="0" smtClean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  <a:latin typeface="HK Grotesk Bold"/>
                </a:rPr>
                <a:t>место</a:t>
              </a:r>
              <a:endParaRPr lang="en-US" sz="2400" dirty="0">
                <a:solidFill>
                  <a:srgbClr val="FFFFFF"/>
                </a:solidFill>
                <a:latin typeface="HK Grotesk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24935" y="218638"/>
            <a:ext cx="3866130" cy="4566176"/>
            <a:chOff x="0" y="0"/>
            <a:chExt cx="5154841" cy="608823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9050"/>
              <a:ext cx="5154841" cy="61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3157" u="sng" spc="-78">
                  <a:solidFill>
                    <a:srgbClr val="FFFFFF"/>
                  </a:solidFill>
                  <a:latin typeface="HK Grotesk Bold Bold"/>
                </a:rPr>
                <a:t>2018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26725"/>
              <a:ext cx="5154841" cy="5061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9"/>
                </a:lnSpc>
                <a:spcBef>
                  <a:spcPts val="2608"/>
                </a:spcBef>
              </a:pPr>
              <a:r>
                <a:rPr lang="en-US" sz="2399">
                  <a:solidFill>
                    <a:srgbClr val="FFFFFF"/>
                  </a:solidFill>
                  <a:latin typeface="HK Grotesk Bold"/>
                </a:rPr>
                <a:t>Победители регионального этапа Всероссийских спортивных соревнований школьников "Президентские состязания"</a:t>
              </a:r>
            </a:p>
            <a:p>
              <a:pPr marL="0" lvl="0" indent="0" algn="ctr">
                <a:lnSpc>
                  <a:spcPts val="3479"/>
                </a:lnSpc>
                <a:spcBef>
                  <a:spcPts val="2609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68935" y="288662"/>
            <a:ext cx="3866130" cy="4566176"/>
            <a:chOff x="0" y="0"/>
            <a:chExt cx="5154841" cy="608823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9050"/>
              <a:ext cx="5154841" cy="61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3157" u="sng" spc="-78">
                  <a:solidFill>
                    <a:srgbClr val="FFFFFF"/>
                  </a:solidFill>
                  <a:latin typeface="HK Grotesk Bold Bold"/>
                </a:rPr>
                <a:t>2019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26725"/>
              <a:ext cx="5154841" cy="5061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9"/>
                </a:lnSpc>
                <a:spcBef>
                  <a:spcPts val="2608"/>
                </a:spcBef>
              </a:pPr>
              <a:r>
                <a:rPr lang="en-US" sz="2399">
                  <a:solidFill>
                    <a:srgbClr val="FFFFFF"/>
                  </a:solidFill>
                  <a:latin typeface="HK Grotesk Bold"/>
                </a:rPr>
                <a:t>Победители регионального этапа Всероссийских спортивных соревнований школьников "Президентские состязания"</a:t>
              </a:r>
            </a:p>
            <a:p>
              <a:pPr marL="0" lvl="0" indent="0" algn="ctr">
                <a:lnSpc>
                  <a:spcPts val="3479"/>
                </a:lnSpc>
                <a:spcBef>
                  <a:spcPts val="2609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22079" y="5735111"/>
            <a:ext cx="3815843" cy="4231067"/>
            <a:chOff x="0" y="19050"/>
            <a:chExt cx="5087790" cy="5641423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9050"/>
              <a:ext cx="5087790" cy="61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3157" u="sng" spc="-78">
                  <a:solidFill>
                    <a:srgbClr val="FFFFFF"/>
                  </a:solidFill>
                  <a:latin typeface="HK Grotesk Bold Bold"/>
                </a:rPr>
                <a:t>2019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26726"/>
              <a:ext cx="5087790" cy="4633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9"/>
                </a:lnSpc>
                <a:spcBef>
                  <a:spcPts val="2608"/>
                </a:spcBef>
              </a:pP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Участники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всероссийского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этапа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Всероссийских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спортивных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соревнований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школьников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"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Президентские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состязания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" </a:t>
              </a:r>
            </a:p>
            <a:p>
              <a:pPr algn="ctr">
                <a:lnSpc>
                  <a:spcPts val="3480"/>
                </a:lnSpc>
                <a:spcBef>
                  <a:spcPts val="2610"/>
                </a:spcBef>
              </a:pPr>
              <a:r>
                <a:rPr lang="en-US" sz="2399" dirty="0" smtClean="0">
                  <a:solidFill>
                    <a:srgbClr val="FFFFFF"/>
                  </a:solidFill>
                  <a:latin typeface="HK Grotesk Bold"/>
                </a:rPr>
                <a:t>68</a:t>
              </a:r>
              <a:r>
                <a:rPr lang="ru-RU" sz="2399" dirty="0" smtClean="0">
                  <a:solidFill>
                    <a:srgbClr val="FFFFFF"/>
                  </a:solidFill>
                  <a:latin typeface="HK Grotesk Bold"/>
                </a:rPr>
                <a:t> из 85</a:t>
              </a:r>
              <a:r>
                <a:rPr lang="en-US" sz="2400" dirty="0" smtClean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командное</a:t>
              </a:r>
              <a:r>
                <a:rPr lang="en-US" sz="2400" dirty="0">
                  <a:solidFill>
                    <a:srgbClr val="FFFFFF"/>
                  </a:solidFill>
                  <a:latin typeface="HK Grotesk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HK Grotesk Bold"/>
                </a:rPr>
                <a:t>место</a:t>
              </a:r>
              <a:endParaRPr lang="en-US" sz="2400" dirty="0">
                <a:solidFill>
                  <a:srgbClr val="FFFFFF"/>
                </a:solidFill>
                <a:latin typeface="HK Grotesk Bold"/>
              </a:endParaRPr>
            </a:p>
          </p:txBody>
        </p:sp>
      </p:grp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DF682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2855" y="5143500"/>
            <a:ext cx="4751145" cy="51435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5143500"/>
            <a:ext cx="4572000" cy="5143500"/>
          </a:xfrm>
          <a:prstGeom prst="rect">
            <a:avLst/>
          </a:prstGeom>
          <a:solidFill>
            <a:srgbClr val="62A25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36855" y="5143500"/>
            <a:ext cx="4751145" cy="514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0" y="0"/>
            <a:ext cx="4572000" cy="51435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716000" y="0"/>
            <a:ext cx="4572000" cy="51435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9" name="AutoShape 9"/>
          <p:cNvSpPr/>
          <p:nvPr/>
        </p:nvSpPr>
        <p:spPr>
          <a:xfrm>
            <a:off x="9144000" y="5143500"/>
            <a:ext cx="4572000" cy="5143500"/>
          </a:xfrm>
          <a:prstGeom prst="rect">
            <a:avLst/>
          </a:prstGeom>
          <a:solidFill>
            <a:srgbClr val="29285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5143500"/>
            <a:ext cx="4572000" cy="514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0" y="0"/>
            <a:ext cx="4572000" cy="514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0" y="5143500"/>
            <a:ext cx="4572000" cy="5143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831079" y="840936"/>
            <a:ext cx="4053841" cy="3132932"/>
            <a:chOff x="0" y="0"/>
            <a:chExt cx="5405122" cy="417724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8575"/>
              <a:ext cx="5405122" cy="652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56"/>
                </a:lnSpc>
                <a:spcBef>
                  <a:spcPct val="0"/>
                </a:spcBef>
              </a:pPr>
              <a:r>
                <a:rPr lang="en-US" sz="3384" u="sng" spc="-84">
                  <a:solidFill>
                    <a:srgbClr val="FFFFFF"/>
                  </a:solidFill>
                  <a:latin typeface="HK Grotesk Bold Bold"/>
                </a:rPr>
                <a:t>2020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95009"/>
              <a:ext cx="5405122" cy="3082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29"/>
                </a:lnSpc>
                <a:spcBef>
                  <a:spcPts val="2797"/>
                </a:spcBef>
              </a:pPr>
              <a:r>
                <a:rPr lang="en-US" sz="2572">
                  <a:solidFill>
                    <a:srgbClr val="FFFFFF"/>
                  </a:solidFill>
                  <a:latin typeface="HK Grotesk Bold"/>
                </a:rPr>
                <a:t>Победители областного конкурса "Самая активная общеобразовательная школа в выполнении норм ВФСК ГТО"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29" y="6469484"/>
            <a:ext cx="4369941" cy="2715558"/>
            <a:chOff x="0" y="0"/>
            <a:chExt cx="5826589" cy="362074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8575"/>
              <a:ext cx="5826589" cy="665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28"/>
                </a:lnSpc>
                <a:spcBef>
                  <a:spcPct val="0"/>
                </a:spcBef>
              </a:pPr>
              <a:r>
                <a:rPr lang="en-US" sz="3449" u="sng" spc="-86">
                  <a:solidFill>
                    <a:srgbClr val="FFFFFF"/>
                  </a:solidFill>
                  <a:latin typeface="HK Grotesk Bold Bold"/>
                </a:rPr>
                <a:t>2019-2020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107850"/>
              <a:ext cx="5826589" cy="2512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01"/>
                </a:lnSpc>
                <a:spcBef>
                  <a:spcPts val="2851"/>
                </a:spcBef>
              </a:pPr>
              <a:r>
                <a:rPr lang="en-US" sz="2621">
                  <a:solidFill>
                    <a:srgbClr val="FFFFFF"/>
                  </a:solidFill>
                  <a:latin typeface="HK Grotesk Bold"/>
                </a:rPr>
                <a:t>Победители регионального этапа Всероссийского фестиваля "Веселые старты"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17029" y="333087"/>
            <a:ext cx="4369941" cy="4148630"/>
            <a:chOff x="0" y="0"/>
            <a:chExt cx="5826589" cy="553150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8575"/>
              <a:ext cx="5826589" cy="665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28"/>
                </a:lnSpc>
                <a:spcBef>
                  <a:spcPct val="0"/>
                </a:spcBef>
              </a:pPr>
              <a:r>
                <a:rPr lang="en-US" sz="3449" u="sng" spc="-86">
                  <a:solidFill>
                    <a:srgbClr val="FFFFFF"/>
                  </a:solidFill>
                  <a:latin typeface="HK Grotesk Bold Bold"/>
                </a:rPr>
                <a:t>2020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07850"/>
              <a:ext cx="5826589" cy="4423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01"/>
                </a:lnSpc>
                <a:spcBef>
                  <a:spcPts val="2851"/>
                </a:spcBef>
              </a:pPr>
              <a:r>
                <a:rPr lang="en-US" sz="2621">
                  <a:solidFill>
                    <a:srgbClr val="FFFFFF"/>
                  </a:solidFill>
                  <a:latin typeface="HK Grotesk Bold"/>
                </a:rPr>
                <a:t>Победители регионального этапа зимнего Фестиваля ГТО среди всех категорий населения (в составе мужской команды) и серебряные призеры (в составе женской команды)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346059" y="6469484"/>
            <a:ext cx="4190797" cy="3204760"/>
            <a:chOff x="0" y="0"/>
            <a:chExt cx="5587729" cy="427301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9050"/>
              <a:ext cx="5587729" cy="646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3308" u="sng" spc="-82">
                  <a:solidFill>
                    <a:srgbClr val="FFFFFF"/>
                  </a:solidFill>
                  <a:latin typeface="HK Grotesk Bold Bold"/>
                </a:rPr>
                <a:t>2019-2020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68835"/>
              <a:ext cx="5587729" cy="320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  <a:spcBef>
                  <a:spcPts val="2733"/>
                </a:spcBef>
              </a:pPr>
              <a:r>
                <a:rPr lang="en-US" sz="2514">
                  <a:solidFill>
                    <a:srgbClr val="FFFFFF"/>
                  </a:solidFill>
                  <a:latin typeface="HK Grotesk Bold"/>
                </a:rPr>
                <a:t>Обучающимся МОУ СОШ № 289 вручено более ста знаков отличия ГТО</a:t>
              </a:r>
            </a:p>
            <a:p>
              <a:pPr marL="0" lvl="0" indent="0" algn="l">
                <a:lnSpc>
                  <a:spcPts val="3045"/>
                </a:lnSpc>
                <a:spcBef>
                  <a:spcPts val="2283"/>
                </a:spcBef>
              </a:pPr>
              <a:r>
                <a:rPr lang="en-US" sz="2100">
                  <a:solidFill>
                    <a:srgbClr val="FFFFFF"/>
                  </a:solidFill>
                  <a:latin typeface="HK Grotesk Bold Italics"/>
                </a:rPr>
                <a:t>(в 2018-2019 учебном году - 55 знаков отличия ГТО)</a:t>
              </a:r>
            </a:p>
          </p:txBody>
        </p:sp>
      </p:grpSp>
    </p:spTree>
  </p:cSld>
  <p:clrMapOvr>
    <a:masterClrMapping/>
  </p:clrMapOvr>
  <p:transition spd="med">
    <p:pu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843</Words>
  <Application>Microsoft Office PowerPoint</Application>
  <PresentationFormat>Произвольный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HK Grotesk Bold</vt:lpstr>
      <vt:lpstr>Calibri</vt:lpstr>
      <vt:lpstr>HK Grotesk Bold Bold</vt:lpstr>
      <vt:lpstr>HK Grotesk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Green and Yellow Photo Collage Modern New Hire Resources Company Presentation</dc:title>
  <dc:creator>Rad</dc:creator>
  <cp:lastModifiedBy>Рад</cp:lastModifiedBy>
  <cp:revision>12</cp:revision>
  <dcterms:created xsi:type="dcterms:W3CDTF">2006-08-16T00:00:00Z</dcterms:created>
  <dcterms:modified xsi:type="dcterms:W3CDTF">2021-02-25T18:50:32Z</dcterms:modified>
  <dc:identifier>DAD-4zSF1zM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1986908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